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60" r:id="rId2"/>
    <p:sldId id="273" r:id="rId3"/>
    <p:sldId id="283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74" r:id="rId13"/>
    <p:sldId id="269" r:id="rId14"/>
    <p:sldId id="271" r:id="rId15"/>
    <p:sldId id="272" r:id="rId16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90" d="100"/>
          <a:sy n="90" d="100"/>
        </p:scale>
        <p:origin x="-14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0CE066-B9D2-C148-AABF-AA64CCC2A904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D591827-3743-6445-899C-96B7C42025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60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F026E7-6127-2844-965C-7CE884ABE10B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5" charset="0"/>
                <a:ea typeface="ＭＳ Ｐゴシック" pitchFamily="35" charset="-128"/>
                <a:cs typeface="ＭＳ Ｐゴシック" pitchFamily="35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B1B3AC-6662-3047-AEC2-88D575BA41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2734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pitchFamily="-65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A030320-0760-CB4B-8E53-1DACBFD47390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6F76A02-6B6E-5448-82EA-FDAB6498C963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9D3B89D-0FC2-564E-9793-B9F328F65A78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10/25/12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6141D66-CEB9-5245-822E-82492F52A6A4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34817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34818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ln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oe_black.jpg"/>
          <p:cNvPicPr>
            <a:picLocks noChangeAspect="1"/>
          </p:cNvPicPr>
          <p:nvPr/>
        </p:nvPicPr>
        <p:blipFill>
          <a:blip r:embed="rId2">
            <a:alphaModFix amt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title header_Blue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title footer_Blue_64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124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90600" y="1676400"/>
            <a:ext cx="7696200" cy="1066800"/>
          </a:xfrm>
        </p:spPr>
        <p:txBody>
          <a:bodyPr>
            <a:normAutofit/>
          </a:bodyPr>
          <a:lstStyle>
            <a:lvl1pPr algn="l"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94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8DEC3-D8B1-0F4E-BA4A-E4246FF90F90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4BF32C-E2B1-CA4D-8B59-4DF0BE5690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874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8EF34-9971-C442-866F-C6B16F46B4CA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D375D-18D1-6949-9275-FCB827AB64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0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slide footer_blue_64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24600"/>
            <a:ext cx="9144000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7" descr="slide header_64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FAC2-C5A8-4644-A2E3-22EC70DD0CF6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E145C-7AA8-7C47-AB46-C672A3E8F5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10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010400" y="6569075"/>
            <a:ext cx="1371600" cy="212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5F5F5F"/>
                </a:solidFill>
                <a:latin typeface="Calibri" charset="0"/>
              </a:defRPr>
            </a:lvl1pPr>
          </a:lstStyle>
          <a:p>
            <a:pPr>
              <a:defRPr/>
            </a:pPr>
            <a:fld id="{A725E9D5-395D-474A-B2D5-B0D8AC89A560}" type="datetime1">
              <a:rPr lang="en-US"/>
              <a:pPr>
                <a:defRPr/>
              </a:pPr>
              <a:t>7/9/15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2875"/>
            <a:ext cx="3810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5F5F5F"/>
                </a:solidFill>
              </a:defRPr>
            </a:lvl1pPr>
          </a:lstStyle>
          <a:p>
            <a:pPr>
              <a:defRPr/>
            </a:pPr>
            <a:fld id="{6CAD72BA-FE13-0146-8378-FD92E4E86B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600" b="1" kern="1200">
          <a:solidFill>
            <a:srgbClr val="1F497D"/>
          </a:solidFill>
          <a:latin typeface="Trebuchet MS"/>
          <a:ea typeface="ＭＳ Ｐゴシック" pitchFamily="-112" charset="-128"/>
          <a:cs typeface="Trebuchet M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1F497D"/>
          </a:solidFill>
          <a:latin typeface="Trebuchet MS" pitchFamily="-112" charset="0"/>
          <a:ea typeface="ＭＳ Ｐゴシック" pitchFamily="-112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-112" charset="0"/>
          <a:ea typeface="ＭＳ Ｐゴシック" pitchFamily="-112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charset="0"/>
        <a:buChar char="§"/>
        <a:defRPr kern="1200">
          <a:solidFill>
            <a:srgbClr val="00000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6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•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–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 kern="1200">
          <a:solidFill>
            <a:srgbClr val="000000"/>
          </a:solidFill>
          <a:latin typeface="+mn-lt"/>
          <a:ea typeface="ＭＳ Ｐゴシック" pitchFamily="-112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09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July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2015</a:t>
            </a: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Barbara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Frosik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Nicholas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Schwarz, </a:t>
            </a:r>
            <a:r>
              <a:rPr lang="en-US" dirty="0" err="1" smtClean="0">
                <a:latin typeface="Calibri" charset="0"/>
                <a:ea typeface="ＭＳ Ｐゴシック" charset="0"/>
                <a:cs typeface="ＭＳ Ｐゴシック" charset="0"/>
              </a:rPr>
              <a:t>Sini</a:t>
            </a:r>
            <a:r>
              <a:rPr lang="ta-IN" dirty="0" smtClean="0">
                <a:latin typeface="Calibri" charset="0"/>
                <a:ea typeface="ＭＳ Ｐゴシック" charset="0"/>
                <a:cs typeface="ＭＳ Ｐゴシック" charset="0"/>
              </a:rPr>
              <a:t>š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a Veseli </a:t>
            </a:r>
          </a:p>
          <a:p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XSD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/>
              <a:t>Scientific Software Engineering &amp; Data Management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Group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>
                <a:latin typeface="Trebuchet MS" charset="0"/>
                <a:ea typeface="ＭＳ Ｐゴシック" charset="0"/>
              </a:rPr>
              <a:t>APSU Data Management: What Are We Looking For?</a:t>
            </a:r>
            <a:endParaRPr lang="en-US" dirty="0">
              <a:latin typeface="Trebuchet MS" charset="0"/>
              <a:ea typeface="ＭＳ Ｐゴシック" charset="0"/>
            </a:endParaRPr>
          </a:p>
        </p:txBody>
      </p:sp>
      <p:sp>
        <p:nvSpPr>
          <p:cNvPr id="8195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763000" y="6492875"/>
            <a:ext cx="3810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6C25DE0-8C96-1B4E-B1BF-5DDEBF2E3D1B}" type="slidenum">
              <a:rPr lang="en-US" sz="900">
                <a:solidFill>
                  <a:srgbClr val="5F5F5F"/>
                </a:solidFill>
              </a:rPr>
              <a:pPr eaLnBrk="1" hangingPunct="1"/>
              <a:t>1</a:t>
            </a:fld>
            <a:endParaRPr lang="en-US" sz="900">
              <a:solidFill>
                <a:srgbClr val="5F5F5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7: Dataset Definitions 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066800"/>
            <a:ext cx="8229600" cy="5240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File Metadata: describes file data, may be contained in the file itself 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Dataset: collection of data files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Dataset Definition: set of file metadata constraints that have to be satisfied in order for a file to be included into a specified dataset 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Dataset definitions are typically static (do not change frequently), but datasets are dynamic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Extremely useful concept, especially for large collaborations, experiments with a large number of data files, or even simply as a tool for defining and memorizing file collections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For example, users may request processing of entire dataset, without having to request (or even know) each individual file</a:t>
            </a:r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10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2872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What Next?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371600"/>
            <a:ext cx="8229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Which of presented use cases (if any) may be useful for APSU?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Any missing functionality?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What about priorities for data management itself, and for DM functionality? </a:t>
            </a:r>
          </a:p>
          <a:p>
            <a:pPr marL="347472" lvl="1" indent="-342900">
              <a:spcBef>
                <a:spcPts val="600"/>
              </a:spcBef>
              <a:buClr>
                <a:srgbClr val="1F497D"/>
              </a:buClr>
              <a:buFont typeface="Wingdings" charset="2"/>
              <a:buChar char="§"/>
              <a:defRPr/>
            </a:pPr>
            <a:r>
              <a:rPr lang="en-US" dirty="0" smtClean="0">
                <a:solidFill>
                  <a:srgbClr val="303030"/>
                </a:solidFill>
              </a:rPr>
              <a:t>How do we proceed?</a:t>
            </a:r>
            <a:endParaRPr lang="en-US" dirty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11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7637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E714EB8C-31F6-3247-9B34-AA8F07D27CAB}" type="slidenum">
              <a:rPr lang="en-US" sz="900" smtClean="0"/>
              <a:pPr algn="r">
                <a:buClrTx/>
                <a:buFontTx/>
                <a:buNone/>
                <a:defRPr/>
              </a:pPr>
              <a:t>12</a:t>
            </a:fld>
            <a:endParaRPr lang="en-US" sz="900" smtClean="0"/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457200" y="2057400"/>
            <a:ext cx="822960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Additional Slides</a:t>
            </a: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2358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mArchitectur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6200"/>
            <a:ext cx="8300252" cy="6248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4BF32C-E2B1-CA4D-8B59-4DF0BE569006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470296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51096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62600" y="6096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17896" y="14478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1587500" y="698500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444875" y="2884171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41496" y="14478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69696" y="45675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14600" y="41910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54102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9696" y="35814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29400" y="52533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24200" y="5414026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2400" y="143162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587500" y="2230122"/>
            <a:ext cx="838200" cy="838199"/>
          </a:xfrm>
          <a:prstGeom prst="ellipse">
            <a:avLst/>
          </a:prstGeom>
          <a:noFill/>
          <a:ln w="635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7467600" y="1976735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10200" y="1981200"/>
            <a:ext cx="445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55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DBD500F5-8CE1-F24B-8296-2E5E80AB99A6}" type="slidenum">
              <a:rPr lang="en-US" sz="900" smtClean="0"/>
              <a:pPr algn="r">
                <a:buClrTx/>
                <a:buFontTx/>
                <a:buNone/>
                <a:defRPr/>
              </a:pPr>
              <a:t>14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900" dirty="0" smtClean="0">
                <a:solidFill>
                  <a:srgbClr val="5F95C4"/>
                </a:solidFill>
              </a:rPr>
              <a:t>Sprint Demo 04/22/15</a:t>
            </a:r>
          </a:p>
        </p:txBody>
      </p:sp>
      <p:pic>
        <p:nvPicPr>
          <p:cNvPr id="185347" name="Picture 1" descr="DmWebServiceArchitectur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"/>
            <a:ext cx="9144000" cy="616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680966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346CECE4-2B11-4345-A8E4-43D47874090E}" type="slidenum">
              <a:rPr lang="en-US" sz="900" smtClean="0"/>
              <a:pPr algn="r">
                <a:buClrTx/>
                <a:buFontTx/>
                <a:buNone/>
                <a:defRPr/>
              </a:pPr>
              <a:t>15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  <p:pic>
        <p:nvPicPr>
          <p:cNvPr id="187395" name="Picture 2" descr="DmExperimentDaqUseCas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53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30978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Demo Environment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990600"/>
            <a:ext cx="8229600" cy="533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Data Management (DM) Software: originally written for APS </a:t>
            </a:r>
            <a:r>
              <a:rPr lang="en-US" sz="2000" dirty="0" err="1" smtClean="0">
                <a:solidFill>
                  <a:srgbClr val="303030"/>
                </a:solidFill>
              </a:rPr>
              <a:t>Beamlines</a:t>
            </a:r>
            <a:r>
              <a:rPr lang="en-US" sz="2000" dirty="0" smtClean="0">
                <a:solidFill>
                  <a:srgbClr val="303030"/>
                </a:solidFill>
              </a:rPr>
              <a:t>, but rather generic and highly customizable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Demo hardware: three Linux VMs (</a:t>
            </a:r>
            <a:r>
              <a:rPr lang="en-US" sz="2000" dirty="0" err="1" smtClean="0">
                <a:solidFill>
                  <a:srgbClr val="303030"/>
                </a:solidFill>
              </a:rPr>
              <a:t>CentOS</a:t>
            </a:r>
            <a:r>
              <a:rPr lang="en-US" sz="2000" dirty="0" smtClean="0">
                <a:solidFill>
                  <a:srgbClr val="303030"/>
                </a:solidFill>
              </a:rPr>
              <a:t> 6.6, 64-bit)</a:t>
            </a: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Data Storage </a:t>
            </a:r>
            <a:r>
              <a:rPr lang="en-US" sz="2000" dirty="0">
                <a:solidFill>
                  <a:srgbClr val="303030"/>
                </a:solidFill>
              </a:rPr>
              <a:t>Management </a:t>
            </a:r>
            <a:r>
              <a:rPr lang="en-US" sz="2000" dirty="0" smtClean="0">
                <a:solidFill>
                  <a:srgbClr val="303030"/>
                </a:solidFill>
              </a:rPr>
              <a:t> (DSM) Node: 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Manages Storage Area (DS Web Service)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Also runs: system DB, web portal, metadata catalog (</a:t>
            </a:r>
            <a:r>
              <a:rPr lang="en-US" sz="2000" dirty="0" err="1" smtClean="0">
                <a:solidFill>
                  <a:srgbClr val="303030"/>
                </a:solidFill>
              </a:rPr>
              <a:t>MongoDB</a:t>
            </a:r>
            <a:r>
              <a:rPr lang="en-US" sz="2000" dirty="0" smtClean="0">
                <a:solidFill>
                  <a:srgbClr val="303030"/>
                </a:solidFill>
              </a:rPr>
              <a:t>, CAT Web Service)</a:t>
            </a:r>
            <a:endParaRPr lang="en-US" sz="2000" dirty="0" smtClean="0">
              <a:solidFill>
                <a:srgbClr val="303030"/>
              </a:solidFill>
            </a:endParaRP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Data Acquisition (DAQ) Node:</a:t>
            </a:r>
            <a:endParaRPr lang="en-US" sz="2000" dirty="0">
              <a:solidFill>
                <a:srgbClr val="303030"/>
              </a:solidFill>
            </a:endParaRP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Transfers experiment data to storage (DAQ Web Service)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No shared storage between DS and DAQ Nodes</a:t>
            </a:r>
            <a:endParaRPr lang="en-US" sz="2000" dirty="0" smtClean="0">
              <a:solidFill>
                <a:srgbClr val="303030"/>
              </a:solidFill>
            </a:endParaRPr>
          </a:p>
          <a:p>
            <a:pPr>
              <a:spcBef>
                <a:spcPts val="600"/>
              </a:spcBef>
              <a:buClr>
                <a:srgbClr val="1F497D"/>
              </a:buClr>
              <a:buFont typeface="Wingdings" charset="0"/>
              <a:buChar char="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High Performance Computing (HPC) Cluster Head Node: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Simulates HPC cluster (SGE)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Has access to DS data area via NFS 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Also runs: DAQ Web Service</a:t>
            </a:r>
          </a:p>
          <a:p>
            <a:pPr marL="800100" lvl="1" indent="-342900">
              <a:spcBef>
                <a:spcPts val="600"/>
              </a:spcBef>
              <a:buClr>
                <a:srgbClr val="1F497D"/>
              </a:buClr>
              <a:buFont typeface="Lucida Grande"/>
              <a:buChar char="-"/>
              <a:defRPr/>
            </a:pPr>
            <a:endParaRPr lang="en-US" sz="2000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2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45718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28E145C-7AA8-7C47-AB46-C672A3E8F50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6" name="Picture 5" descr="DataManagementDemoEnvironmen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46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1: Data Upload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DAQ Node: User uploads experiment data to storage area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manages permissions for data files </a:t>
            </a:r>
            <a:endParaRPr lang="en-US" dirty="0" smtClean="0">
              <a:solidFill>
                <a:srgbClr val="303030"/>
              </a:solidFill>
            </a:endParaRPr>
          </a:p>
          <a:p>
            <a:pPr lvl="1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4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3928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2: Data Upload + Metadata Catalog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4478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DAQ Node: User uploads experiment data to storage area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manages permissions for data files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Metadata Catalog Plugin updates catalog (</a:t>
            </a:r>
            <a:r>
              <a:rPr lang="en-US" dirty="0" err="1" smtClean="0">
                <a:solidFill>
                  <a:srgbClr val="303030"/>
                </a:solidFill>
              </a:rPr>
              <a:t>MongoDB</a:t>
            </a:r>
            <a:r>
              <a:rPr lang="en-US" dirty="0" smtClean="0">
                <a:solidFill>
                  <a:srgbClr val="303030"/>
                </a:solidFill>
              </a:rPr>
              <a:t>) with file metadata </a:t>
            </a:r>
            <a:endParaRPr lang="en-US" dirty="0" smtClean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5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8968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3: Data Upload + Metadata Catalog + SDDS Parameters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520825"/>
            <a:ext cx="8229600" cy="465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DAQ Node: User uploads experiment data to storage area, requests SDDS parameter processing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manages permissions for data files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Metadata Catalog Plugin updates catalog (</a:t>
            </a:r>
            <a:r>
              <a:rPr lang="en-US" dirty="0" err="1" smtClean="0">
                <a:solidFill>
                  <a:srgbClr val="303030"/>
                </a:solidFill>
              </a:rPr>
              <a:t>MongoDB</a:t>
            </a:r>
            <a:r>
              <a:rPr lang="en-US" dirty="0" smtClean="0">
                <a:solidFill>
                  <a:srgbClr val="303030"/>
                </a:solidFill>
              </a:rPr>
              <a:t>) with file metadata 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</a:t>
            </a:r>
            <a:r>
              <a:rPr lang="en-US" dirty="0">
                <a:solidFill>
                  <a:srgbClr val="303030"/>
                </a:solidFill>
              </a:rPr>
              <a:t>Node: DS Service </a:t>
            </a:r>
            <a:r>
              <a:rPr lang="en-US" dirty="0" smtClean="0">
                <a:solidFill>
                  <a:srgbClr val="303030"/>
                </a:solidFill>
              </a:rPr>
              <a:t>SDDS Parameter Processing </a:t>
            </a:r>
            <a:r>
              <a:rPr lang="en-US" dirty="0">
                <a:solidFill>
                  <a:srgbClr val="303030"/>
                </a:solidFill>
              </a:rPr>
              <a:t>Plugin updates </a:t>
            </a:r>
            <a:r>
              <a:rPr lang="en-US" dirty="0" smtClean="0">
                <a:solidFill>
                  <a:srgbClr val="303030"/>
                </a:solidFill>
              </a:rPr>
              <a:t>metadata catalog with SDDS parameters</a:t>
            </a:r>
            <a:endParaRPr lang="en-US" dirty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>
              <a:solidFill>
                <a:srgbClr val="303030"/>
              </a:solidFill>
            </a:endParaRPr>
          </a:p>
          <a:p>
            <a:pPr lvl="1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6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9640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4: Data Upload + Metadata Catalog + SDDS Parameters + Script Processing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520825"/>
            <a:ext cx="8229600" cy="465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DAQ Node: User uploads experiment data to storage area, requests SDDS parameter processing, requests processing via provided script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manages permissions for data files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Node: DS Service Metadata Catalog Plugin updates catalog (</a:t>
            </a:r>
            <a:r>
              <a:rPr lang="en-US" dirty="0" err="1" smtClean="0">
                <a:solidFill>
                  <a:srgbClr val="303030"/>
                </a:solidFill>
              </a:rPr>
              <a:t>MongoDB</a:t>
            </a:r>
            <a:r>
              <a:rPr lang="en-US" dirty="0" smtClean="0">
                <a:solidFill>
                  <a:srgbClr val="303030"/>
                </a:solidFill>
              </a:rPr>
              <a:t>) with file metadata 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</a:t>
            </a:r>
            <a:r>
              <a:rPr lang="en-US" dirty="0">
                <a:solidFill>
                  <a:srgbClr val="303030"/>
                </a:solidFill>
              </a:rPr>
              <a:t>Node: DS Service </a:t>
            </a:r>
            <a:r>
              <a:rPr lang="en-US" dirty="0" smtClean="0">
                <a:solidFill>
                  <a:srgbClr val="303030"/>
                </a:solidFill>
              </a:rPr>
              <a:t>SDDS Parameter Processing </a:t>
            </a:r>
            <a:r>
              <a:rPr lang="en-US" dirty="0">
                <a:solidFill>
                  <a:srgbClr val="303030"/>
                </a:solidFill>
              </a:rPr>
              <a:t>Plugin updates </a:t>
            </a:r>
            <a:r>
              <a:rPr lang="en-US" dirty="0" smtClean="0">
                <a:solidFill>
                  <a:srgbClr val="303030"/>
                </a:solidFill>
              </a:rPr>
              <a:t>metadata catalog with file SDDS parameters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dirty="0" smtClean="0">
                <a:solidFill>
                  <a:srgbClr val="303030"/>
                </a:solidFill>
              </a:rPr>
              <a:t>DSM </a:t>
            </a:r>
            <a:r>
              <a:rPr lang="en-US" dirty="0">
                <a:solidFill>
                  <a:srgbClr val="303030"/>
                </a:solidFill>
              </a:rPr>
              <a:t>Node: DS Service </a:t>
            </a:r>
            <a:r>
              <a:rPr lang="en-US" dirty="0" smtClean="0">
                <a:solidFill>
                  <a:srgbClr val="303030"/>
                </a:solidFill>
              </a:rPr>
              <a:t>Script Processing </a:t>
            </a:r>
            <a:r>
              <a:rPr lang="en-US" dirty="0">
                <a:solidFill>
                  <a:srgbClr val="303030"/>
                </a:solidFill>
              </a:rPr>
              <a:t>Plugin </a:t>
            </a:r>
            <a:r>
              <a:rPr lang="en-US" dirty="0" smtClean="0">
                <a:solidFill>
                  <a:srgbClr val="303030"/>
                </a:solidFill>
              </a:rPr>
              <a:t>processes file using specified script and uploads script output to </a:t>
            </a:r>
            <a:r>
              <a:rPr lang="en-US" dirty="0">
                <a:solidFill>
                  <a:srgbClr val="303030"/>
                </a:solidFill>
              </a:rPr>
              <a:t>metadata </a:t>
            </a:r>
            <a:r>
              <a:rPr lang="en-US" dirty="0" smtClean="0">
                <a:solidFill>
                  <a:srgbClr val="303030"/>
                </a:solidFill>
              </a:rPr>
              <a:t>catalog</a:t>
            </a:r>
            <a:endParaRPr lang="en-US" dirty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>
              <a:solidFill>
                <a:srgbClr val="303030"/>
              </a:solidFill>
            </a:endParaRPr>
          </a:p>
          <a:p>
            <a:pPr lvl="1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7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464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5: Data Upload + Metadata Catalog + SDDS Parameters + HPC Processing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371601"/>
            <a:ext cx="8229600" cy="493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DAQ Node: User uploads experiment data to storage area, requests SDDS parameter processing, requests </a:t>
            </a:r>
            <a:r>
              <a:rPr lang="en-US" sz="2000" dirty="0" smtClean="0">
                <a:solidFill>
                  <a:srgbClr val="303030"/>
                </a:solidFill>
              </a:rPr>
              <a:t>job submission to HPC cluster (</a:t>
            </a:r>
            <a:r>
              <a:rPr lang="en-US" sz="2000" dirty="0" smtClean="0">
                <a:solidFill>
                  <a:srgbClr val="303030"/>
                </a:solidFill>
              </a:rPr>
              <a:t>SGE)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DS Service manages permissions for data files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DS Service Metadata Catalog Plugin updates catalog (</a:t>
            </a:r>
            <a:r>
              <a:rPr lang="en-US" sz="2000" dirty="0" err="1" smtClean="0">
                <a:solidFill>
                  <a:srgbClr val="303030"/>
                </a:solidFill>
              </a:rPr>
              <a:t>MongoDB</a:t>
            </a:r>
            <a:r>
              <a:rPr lang="en-US" sz="2000" dirty="0" smtClean="0">
                <a:solidFill>
                  <a:srgbClr val="303030"/>
                </a:solidFill>
              </a:rPr>
              <a:t>) with file metadata 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</a:t>
            </a:r>
            <a:r>
              <a:rPr lang="en-US" sz="2000" dirty="0">
                <a:solidFill>
                  <a:srgbClr val="303030"/>
                </a:solidFill>
              </a:rPr>
              <a:t>Node: DS Service </a:t>
            </a:r>
            <a:r>
              <a:rPr lang="en-US" sz="2000" dirty="0" smtClean="0">
                <a:solidFill>
                  <a:srgbClr val="303030"/>
                </a:solidFill>
              </a:rPr>
              <a:t>SDDS Parameter Processing </a:t>
            </a:r>
            <a:r>
              <a:rPr lang="en-US" sz="2000" dirty="0">
                <a:solidFill>
                  <a:srgbClr val="303030"/>
                </a:solidFill>
              </a:rPr>
              <a:t>Plugin updates </a:t>
            </a:r>
            <a:r>
              <a:rPr lang="en-US" sz="2000" dirty="0" smtClean="0">
                <a:solidFill>
                  <a:srgbClr val="303030"/>
                </a:solidFill>
              </a:rPr>
              <a:t>metadata catalog with file SDDS parameters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</a:t>
            </a:r>
            <a:r>
              <a:rPr lang="en-US" sz="2000" dirty="0">
                <a:solidFill>
                  <a:srgbClr val="303030"/>
                </a:solidFill>
              </a:rPr>
              <a:t>Node: DS Service </a:t>
            </a:r>
            <a:r>
              <a:rPr lang="en-US" sz="2000" dirty="0" smtClean="0">
                <a:solidFill>
                  <a:srgbClr val="303030"/>
                </a:solidFill>
              </a:rPr>
              <a:t>SGE Job Submission </a:t>
            </a:r>
            <a:r>
              <a:rPr lang="en-US" sz="2000" dirty="0">
                <a:solidFill>
                  <a:srgbClr val="303030"/>
                </a:solidFill>
              </a:rPr>
              <a:t>Plugin </a:t>
            </a:r>
            <a:r>
              <a:rPr lang="en-US" sz="2000" dirty="0" smtClean="0">
                <a:solidFill>
                  <a:srgbClr val="303030"/>
                </a:solidFill>
              </a:rPr>
              <a:t>submits processing job to HPC cluster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HPC Node: Job Runs, uploads result to storage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Repeats Steps 2-3 with processed file</a:t>
            </a:r>
            <a:endParaRPr lang="en-US" sz="2000" dirty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>
              <a:solidFill>
                <a:srgbClr val="303030"/>
              </a:solidFill>
            </a:endParaRPr>
          </a:p>
          <a:p>
            <a:pPr lvl="1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8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437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en-US" sz="2600" b="1" dirty="0" smtClean="0">
                <a:solidFill>
                  <a:srgbClr val="1F497D"/>
                </a:solidFill>
                <a:latin typeface="Trebuchet MS" charset="0"/>
              </a:rPr>
              <a:t>Scenario 6: Data Acquisition + Metadata Catalog + SDDS Parameters + HPC Processing</a:t>
            </a: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  <a:p>
            <a:pPr>
              <a:buClrTx/>
              <a:buFontTx/>
              <a:buNone/>
              <a:defRPr/>
            </a:pPr>
            <a:endParaRPr lang="en-US" sz="2600" b="1" dirty="0" smtClean="0">
              <a:solidFill>
                <a:srgbClr val="1F497D"/>
              </a:solidFill>
              <a:latin typeface="Trebuchet MS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457200" y="1371601"/>
            <a:ext cx="8229600" cy="4935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>
            <a:lvl1pPr marL="341313" indent="-341313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DAQ Node: User requests DAQ service to monitor experiment data directory, requests SDDS parameter processing, requests </a:t>
            </a:r>
            <a:r>
              <a:rPr lang="en-US" sz="2000" dirty="0" smtClean="0">
                <a:solidFill>
                  <a:srgbClr val="303030"/>
                </a:solidFill>
              </a:rPr>
              <a:t>job submission to HPC cluster (</a:t>
            </a:r>
            <a:r>
              <a:rPr lang="en-US" sz="2000" dirty="0" smtClean="0">
                <a:solidFill>
                  <a:srgbClr val="303030"/>
                </a:solidFill>
              </a:rPr>
              <a:t>SGE)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DS Service manages permissions for data files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DS Service Metadata Catalog Plugin updates catalog (</a:t>
            </a:r>
            <a:r>
              <a:rPr lang="en-US" sz="2000" dirty="0" err="1" smtClean="0">
                <a:solidFill>
                  <a:srgbClr val="303030"/>
                </a:solidFill>
              </a:rPr>
              <a:t>MongoDB</a:t>
            </a:r>
            <a:r>
              <a:rPr lang="en-US" sz="2000" dirty="0" smtClean="0">
                <a:solidFill>
                  <a:srgbClr val="303030"/>
                </a:solidFill>
              </a:rPr>
              <a:t>) with file metadata 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</a:t>
            </a:r>
            <a:r>
              <a:rPr lang="en-US" sz="2000" dirty="0">
                <a:solidFill>
                  <a:srgbClr val="303030"/>
                </a:solidFill>
              </a:rPr>
              <a:t>Node: DS Service </a:t>
            </a:r>
            <a:r>
              <a:rPr lang="en-US" sz="2000" dirty="0" smtClean="0">
                <a:solidFill>
                  <a:srgbClr val="303030"/>
                </a:solidFill>
              </a:rPr>
              <a:t>SDDS Parameter Processing </a:t>
            </a:r>
            <a:r>
              <a:rPr lang="en-US" sz="2000" dirty="0">
                <a:solidFill>
                  <a:srgbClr val="303030"/>
                </a:solidFill>
              </a:rPr>
              <a:t>Plugin updates </a:t>
            </a:r>
            <a:r>
              <a:rPr lang="en-US" sz="2000" dirty="0" smtClean="0">
                <a:solidFill>
                  <a:srgbClr val="303030"/>
                </a:solidFill>
              </a:rPr>
              <a:t>metadata catalog with file SDDS parameters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</a:t>
            </a:r>
            <a:r>
              <a:rPr lang="en-US" sz="2000" dirty="0">
                <a:solidFill>
                  <a:srgbClr val="303030"/>
                </a:solidFill>
              </a:rPr>
              <a:t>Node: DS Service </a:t>
            </a:r>
            <a:r>
              <a:rPr lang="en-US" sz="2000" dirty="0" smtClean="0">
                <a:solidFill>
                  <a:srgbClr val="303030"/>
                </a:solidFill>
              </a:rPr>
              <a:t>SGE Job Submission </a:t>
            </a:r>
            <a:r>
              <a:rPr lang="en-US" sz="2000" dirty="0">
                <a:solidFill>
                  <a:srgbClr val="303030"/>
                </a:solidFill>
              </a:rPr>
              <a:t>Plugin </a:t>
            </a:r>
            <a:r>
              <a:rPr lang="en-US" sz="2000" dirty="0" smtClean="0">
                <a:solidFill>
                  <a:srgbClr val="303030"/>
                </a:solidFill>
              </a:rPr>
              <a:t>submits processing job to HPC cluster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HPC Node: Job Runs, uploads result to storage</a:t>
            </a: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r>
              <a:rPr lang="en-US" sz="2000" dirty="0" smtClean="0">
                <a:solidFill>
                  <a:srgbClr val="303030"/>
                </a:solidFill>
              </a:rPr>
              <a:t>DSM Node: Repeats Steps 2-3 with processed file</a:t>
            </a:r>
            <a:endParaRPr lang="en-US" sz="2000" dirty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>
              <a:solidFill>
                <a:srgbClr val="303030"/>
              </a:solidFill>
            </a:endParaRPr>
          </a:p>
          <a:p>
            <a:pPr lvl="1">
              <a:spcBef>
                <a:spcPts val="600"/>
              </a:spcBef>
              <a:buClr>
                <a:srgbClr val="1F497D"/>
              </a:buClr>
              <a:defRPr/>
            </a:pPr>
            <a:endParaRPr lang="en-US" dirty="0" smtClean="0">
              <a:solidFill>
                <a:srgbClr val="303030"/>
              </a:solidFill>
            </a:endParaRPr>
          </a:p>
          <a:p>
            <a:pPr marL="914400" lvl="1" indent="-457200">
              <a:spcBef>
                <a:spcPts val="600"/>
              </a:spcBef>
              <a:buClr>
                <a:srgbClr val="1F497D"/>
              </a:buClr>
              <a:buFont typeface="+mj-lt"/>
              <a:buAutoNum type="arabicParenR"/>
              <a:defRPr/>
            </a:pPr>
            <a:endParaRPr lang="en-US" dirty="0" smtClean="0">
              <a:solidFill>
                <a:srgbClr val="303030"/>
              </a:solidFill>
            </a:endParaRPr>
          </a:p>
        </p:txBody>
      </p:sp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 algn="r">
              <a:buClrTx/>
              <a:buFontTx/>
              <a:buNone/>
              <a:defRPr/>
            </a:pPr>
            <a:fld id="{8935243F-F89A-5642-9FBF-C4D10874A9E4}" type="slidenum">
              <a:rPr lang="en-US" sz="900" smtClean="0"/>
              <a:pPr algn="r">
                <a:buClrTx/>
                <a:buFontTx/>
                <a:buNone/>
                <a:defRPr/>
              </a:pPr>
              <a:t>9</a:t>
            </a:fld>
            <a:endParaRPr lang="en-US" sz="900" smtClean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616161"/>
                </a:solidFill>
                <a:latin typeface="Calibri" charset="0"/>
                <a:ea typeface="ＭＳ Ｐゴシック" charset="0"/>
                <a:cs typeface="MS PGothic" charset="0"/>
              </a:defRPr>
            </a:lvl9pPr>
          </a:lstStyle>
          <a:p>
            <a:pPr>
              <a:buClrTx/>
              <a:buFontTx/>
              <a:buNone/>
              <a:defRPr/>
            </a:pPr>
            <a:endParaRPr lang="en-US" sz="900" dirty="0" smtClean="0">
              <a:solidFill>
                <a:srgbClr val="5F95C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08209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ue_addfield">
  <a:themeElements>
    <a:clrScheme name="ANL_2009">
      <a:dk1>
        <a:srgbClr val="7F7F7F"/>
      </a:dk1>
      <a:lt1>
        <a:sysClr val="window" lastClr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BF5C28"/>
      </a:accent3>
      <a:accent4>
        <a:srgbClr val="3D203B"/>
      </a:accent4>
      <a:accent5>
        <a:srgbClr val="666B66"/>
      </a:accent5>
      <a:accent6>
        <a:srgbClr val="D6AC29"/>
      </a:accent6>
      <a:hlink>
        <a:srgbClr val="253D51"/>
      </a:hlink>
      <a:folHlink>
        <a:srgbClr val="1B154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blue_addfield.pot</Template>
  <TotalTime>1025</TotalTime>
  <Words>1263</Words>
  <Application>Microsoft Macintosh PowerPoint</Application>
  <PresentationFormat>On-screen Show (4:3)</PresentationFormat>
  <Paragraphs>135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blue_addfield</vt:lpstr>
      <vt:lpstr>APSU Data Management: What Are We Looking For?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Sana Sandler</dc:creator>
  <cp:lastModifiedBy>Sinisa Veseli</cp:lastModifiedBy>
  <cp:revision>88</cp:revision>
  <dcterms:created xsi:type="dcterms:W3CDTF">2009-09-17T16:37:31Z</dcterms:created>
  <dcterms:modified xsi:type="dcterms:W3CDTF">2015-07-09T17:46:45Z</dcterms:modified>
</cp:coreProperties>
</file>